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9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5" r:id="rId30"/>
    <p:sldId id="314" r:id="rId31"/>
    <p:sldId id="271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Raleway" pitchFamily="2" charset="-52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00" autoAdjust="0"/>
  </p:normalViewPr>
  <p:slideViewPr>
    <p:cSldViewPr snapToGrid="0">
      <p:cViewPr varScale="1">
        <p:scale>
          <a:sx n="143" d="100"/>
          <a:sy n="143" d="100"/>
        </p:scale>
        <p:origin x="6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77343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941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758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722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1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599" cy="63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9500" y="1846803"/>
            <a:ext cx="2807999" cy="2806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199" cy="1318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265500" y="273537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853950" y="1304850"/>
            <a:ext cx="7436099" cy="1538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099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ethod_(computer_science)" TargetMode="External"/><Relationship Id="rId3" Type="http://schemas.openxmlformats.org/officeDocument/2006/relationships/hyperlink" Target="https://en.wikipedia.org/wiki/Object_(computer_science)" TargetMode="External"/><Relationship Id="rId7" Type="http://schemas.openxmlformats.org/officeDocument/2006/relationships/hyperlink" Target="https://en.wikipedia.org/wiki/Attribute_(computing)" TargetMode="External"/><Relationship Id="rId2" Type="http://schemas.openxmlformats.org/officeDocument/2006/relationships/hyperlink" Target="https://en.wikipedia.org/wiki/Programming_paradigm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Field_(computer_science)" TargetMode="External"/><Relationship Id="rId5" Type="http://schemas.openxmlformats.org/officeDocument/2006/relationships/hyperlink" Target="https://en.wikipedia.org/wiki/Computer_program" TargetMode="External"/><Relationship Id="rId4" Type="http://schemas.openxmlformats.org/officeDocument/2006/relationships/hyperlink" Target="https://en.wikipedia.org/wiki/Data" TargetMode="External"/><Relationship Id="rId9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1952850" y="1655125"/>
            <a:ext cx="6331500" cy="154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Software </a:t>
            </a:r>
            <a:r>
              <a:rPr lang="en"/>
              <a:t>Development on </a:t>
            </a:r>
            <a:r>
              <a:rPr lang="en" dirty="0"/>
              <a:t>Java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Dzmitry Marchankau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Types of relationship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83BAF2-4D7D-458C-9EFF-289FAD637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18110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69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Aggregation and composition (Has-A)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F62A7-1599-41A1-8A1A-2053C402B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1051175"/>
            <a:ext cx="5200650" cy="39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43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9831D0-B34F-461A-8431-2EEDD3DDD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1224929"/>
            <a:ext cx="6877050" cy="373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39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Data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2398E-2C64-4E3D-8193-4E86A1BDD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058465"/>
            <a:ext cx="6991350" cy="39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59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type casting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9FDEF-E49B-4981-B1AF-CE842C225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62" y="1220675"/>
            <a:ext cx="6975475" cy="35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12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Control statements</a:t>
            </a:r>
          </a:p>
        </p:txBody>
      </p:sp>
      <p:pic>
        <p:nvPicPr>
          <p:cNvPr id="5" name="Picture 4" descr="Text, timeline&#10;&#10;Description automatically generated">
            <a:extLst>
              <a:ext uri="{FF2B5EF4-FFF2-40B4-BE49-F238E27FC236}">
                <a16:creationId xmlns:a16="http://schemas.microsoft.com/office/drawing/2014/main" id="{07324146-AABB-4CCE-BBB3-A5A10364B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384300"/>
            <a:ext cx="66675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04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operators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5541F-2A6C-408C-845D-8E27D16D9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308" y="1100926"/>
            <a:ext cx="5916581" cy="404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50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arrays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94E4B-A791-43D0-9FA0-DF4886E12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0" y="1241622"/>
            <a:ext cx="4164013" cy="3490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1FDC3B-8167-45C9-98AD-2B0104F91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37" y="1241622"/>
            <a:ext cx="5072063" cy="319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88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collections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E248D-08A8-41D0-860B-D0BE7B829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0" y="1168400"/>
            <a:ext cx="3911530" cy="384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ABEAC6-7B83-4FB7-A79F-E5FA72929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500" y="1051175"/>
            <a:ext cx="5016500" cy="3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79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List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139DDD-AA81-48AE-96B2-C51454C7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99" y="1122787"/>
            <a:ext cx="7289800" cy="395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9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199" cy="1318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Core Java</a:t>
            </a:r>
            <a:endParaRPr lang="en" sz="1100" b="0" dirty="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4802400" y="457500"/>
            <a:ext cx="3837000" cy="411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OOP paradigm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400" b="1" dirty="0"/>
            </a:br>
            <a:r>
              <a:rPr lang="en" sz="1400" b="1" dirty="0"/>
              <a:t>Data structures and collections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400" b="1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en" sz="1400" b="1" dirty="0"/>
              <a:t>Classes and Objects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endParaRPr lang="en" sz="1400" b="1" dirty="0"/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78571"/>
              <a:buFont typeface="Arial"/>
              <a:buNone/>
            </a:pPr>
            <a:r>
              <a:rPr lang="en" sz="1400" b="1" dirty="0"/>
              <a:t>Abstraction</a:t>
            </a:r>
            <a:br>
              <a:rPr lang="en" sz="1500" dirty="0"/>
            </a:br>
            <a:r>
              <a:rPr lang="en-US" sz="1200" dirty="0"/>
              <a:t>Interfaces and abstract classes</a:t>
            </a:r>
            <a:endParaRPr lang="en" sz="1200" dirty="0"/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78571"/>
              <a:buFont typeface="Arial"/>
              <a:buNone/>
            </a:pPr>
            <a:r>
              <a:rPr lang="en" sz="1400" b="1" dirty="0"/>
              <a:t>String handling</a:t>
            </a:r>
            <a:br>
              <a:rPr lang="en" sz="1400" b="1" dirty="0"/>
            </a:br>
            <a:br>
              <a:rPr lang="en" sz="1400" b="1" dirty="0"/>
            </a:br>
            <a:r>
              <a:rPr lang="en" sz="1400" b="1" dirty="0"/>
              <a:t>Garbage collector(?)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 err="1">
                <a:solidFill>
                  <a:schemeClr val="dk1"/>
                </a:solidFill>
              </a:rPr>
              <a:t>ArrayList</a:t>
            </a:r>
            <a:r>
              <a:rPr lang="en-US" sz="3600" dirty="0">
                <a:solidFill>
                  <a:schemeClr val="dk1"/>
                </a:solidFill>
              </a:rPr>
              <a:t> vs LinkedList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2E4455-1015-40B9-9735-69DFE725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63" y="1395413"/>
            <a:ext cx="5655810" cy="3157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16F966-495C-495E-89C3-3F6C0EC15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832" y="1212057"/>
            <a:ext cx="3706168" cy="250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17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Map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EE7AF-E2F8-4E73-8CF5-38109DF4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42" y="1236354"/>
            <a:ext cx="7250113" cy="390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07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HashMap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F85AF-6708-47EE-BD7A-01079B03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7" y="1067380"/>
            <a:ext cx="6145273" cy="3889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2744F-3798-4E40-A70C-AB06DEFE8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50" y="1298305"/>
            <a:ext cx="4705046" cy="33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05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Set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411367-3BFE-4E23-9245-5CF7A6463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1038225"/>
            <a:ext cx="5010150" cy="4105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938821-1A2E-4659-8B9E-AE707DFE6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50" y="1441450"/>
            <a:ext cx="4258733" cy="31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04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Interface vs Abstract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24297-1E82-44A7-AA3E-7AD124457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284"/>
            <a:ext cx="9144000" cy="32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32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Abstract Class usage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5794E1-0C44-4ECA-8216-4554B582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00" y="1166196"/>
            <a:ext cx="6658549" cy="391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94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String in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0D85C6-162C-45A4-BE22-C52ED3A98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86" y="1520825"/>
            <a:ext cx="70580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09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String in Java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9C263-561D-41F9-A0A9-F3C7380DB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045" y="1051176"/>
            <a:ext cx="5624895" cy="40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60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String vs </a:t>
            </a:r>
            <a:r>
              <a:rPr lang="en-US" sz="3600" dirty="0" err="1">
                <a:solidFill>
                  <a:schemeClr val="dk1"/>
                </a:solidFill>
              </a:rPr>
              <a:t>StringBuffer</a:t>
            </a:r>
            <a:r>
              <a:rPr lang="en-US" sz="3600" dirty="0">
                <a:solidFill>
                  <a:schemeClr val="dk1"/>
                </a:solidFill>
              </a:rPr>
              <a:t>(StringBuilder)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3F79C-E998-44AE-B324-E8D7AB21D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762" y="1051175"/>
            <a:ext cx="5460272" cy="38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38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memory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06553-8B82-4F57-9636-87459E879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74" y="1321437"/>
            <a:ext cx="65722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43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Object oriented programming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9884F-56E3-48C3-BCDC-5C6E3835E1B7}"/>
              </a:ext>
            </a:extLst>
          </p:cNvPr>
          <p:cNvSpPr txBox="1"/>
          <p:nvPr/>
        </p:nvSpPr>
        <p:spPr>
          <a:xfrm>
            <a:off x="1047750" y="1168400"/>
            <a:ext cx="7264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Object-oriented programming</a:t>
            </a:r>
            <a:r>
              <a:rPr lang="en-US" dirty="0"/>
              <a:t> (</a:t>
            </a:r>
            <a:r>
              <a:rPr lang="en-US" b="1" dirty="0"/>
              <a:t>OOP</a:t>
            </a:r>
            <a:r>
              <a:rPr lang="en-US" dirty="0"/>
              <a:t>) is a </a:t>
            </a:r>
            <a:r>
              <a:rPr lang="en-US" dirty="0">
                <a:hlinkClick r:id="rId2" tooltip="Programming paradigm"/>
              </a:rPr>
              <a:t>programming paradigm</a:t>
            </a:r>
            <a:r>
              <a:rPr lang="en-US" dirty="0"/>
              <a:t> based on the concept of "</a:t>
            </a:r>
            <a:r>
              <a:rPr lang="en-US" dirty="0">
                <a:hlinkClick r:id="rId3" tooltip="Object (computer science)"/>
              </a:rPr>
              <a:t>objects</a:t>
            </a:r>
            <a:r>
              <a:rPr lang="en-US" dirty="0"/>
              <a:t>", which can contain </a:t>
            </a:r>
            <a:r>
              <a:rPr lang="en-US" dirty="0">
                <a:hlinkClick r:id="rId4" tooltip="Data"/>
              </a:rPr>
              <a:t>data</a:t>
            </a:r>
            <a:r>
              <a:rPr lang="en-US" dirty="0"/>
              <a:t> and </a:t>
            </a:r>
            <a:r>
              <a:rPr lang="en-US" dirty="0">
                <a:hlinkClick r:id="rId5" tooltip="Computer program"/>
              </a:rPr>
              <a:t>code</a:t>
            </a:r>
            <a:r>
              <a:rPr lang="en-US" dirty="0"/>
              <a:t>: data in the form of </a:t>
            </a:r>
            <a:r>
              <a:rPr lang="en-US" dirty="0">
                <a:hlinkClick r:id="rId6" tooltip="Field (computer science)"/>
              </a:rPr>
              <a:t>fields</a:t>
            </a:r>
            <a:r>
              <a:rPr lang="en-US" dirty="0"/>
              <a:t> (often known as </a:t>
            </a:r>
            <a:r>
              <a:rPr lang="en-US" dirty="0">
                <a:hlinkClick r:id="rId7" tooltip="Attribute (computing)"/>
              </a:rPr>
              <a:t>attributes</a:t>
            </a:r>
            <a:r>
              <a:rPr lang="en-US" dirty="0"/>
              <a:t> or </a:t>
            </a:r>
            <a:r>
              <a:rPr lang="en-US" i="1" dirty="0"/>
              <a:t>properties</a:t>
            </a:r>
            <a:r>
              <a:rPr lang="en-US" dirty="0"/>
              <a:t>), and code, in the form of procedures (often known as </a:t>
            </a:r>
            <a:r>
              <a:rPr lang="en-US" i="1" dirty="0">
                <a:hlinkClick r:id="rId8" tooltip="Method (computer science)"/>
              </a:rPr>
              <a:t>methods</a:t>
            </a:r>
            <a:r>
              <a:rPr lang="en-US" dirty="0"/>
              <a:t>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46208-66FB-4442-938C-D6A40FDD90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0248" y="2024289"/>
            <a:ext cx="5294866" cy="297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09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Garbage collector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24103B5-C374-4190-A454-3842BC4F1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18" y="1051175"/>
            <a:ext cx="2922180" cy="3974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566A15-4B58-41EA-87FB-0D469BD3E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030" y="1432366"/>
            <a:ext cx="4263001" cy="303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49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 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Classes and objects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38E24-3F18-4DF0-9060-21BC9A42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75" y="1051175"/>
            <a:ext cx="7156450" cy="402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3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Object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9FE26B-160B-429F-BF7E-11C159E86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133474"/>
            <a:ext cx="52197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67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Inheritance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C021DA-4A3E-4DE0-B6BD-A438C00F6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0" y="2587962"/>
            <a:ext cx="4610100" cy="2333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6CF8A-E6BE-4D69-B8A8-816A9E69F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62" y="1083601"/>
            <a:ext cx="4384875" cy="292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77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Inheritance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71093-FE23-494A-B05E-ED97AABC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99" y="1051175"/>
            <a:ext cx="7188200" cy="398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05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Polymorphism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545B5-9A3A-4700-B413-B850DBF1F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25" y="1303759"/>
            <a:ext cx="6737350" cy="36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40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Methods overriding and overloading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B3F09-EBA8-4953-A196-DC6642487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75" y="1117600"/>
            <a:ext cx="5895975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4072"/>
      </p:ext>
    </p:extLst>
  </p:cSld>
  <p:clrMapOvr>
    <a:masterClrMapping/>
  </p:clrMapOvr>
</p:sld>
</file>

<file path=ppt/theme/theme1.xml><?xml version="1.0" encoding="utf-8"?>
<a:theme xmlns:a="http://schemas.openxmlformats.org/drawingml/2006/main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19102</TotalTime>
  <Words>160</Words>
  <Application>Microsoft Office PowerPoint</Application>
  <PresentationFormat>On-screen Show (16:9)</PresentationFormat>
  <Paragraphs>40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Lato</vt:lpstr>
      <vt:lpstr>Calibri</vt:lpstr>
      <vt:lpstr>Raleway</vt:lpstr>
      <vt:lpstr>Arial</vt:lpstr>
      <vt:lpstr>swiss-2</vt:lpstr>
      <vt:lpstr>Software Development on Java</vt:lpstr>
      <vt:lpstr>Core Java</vt:lpstr>
      <vt:lpstr>Object oriented programming</vt:lpstr>
      <vt:lpstr>Classes and objects</vt:lpstr>
      <vt:lpstr>Object class</vt:lpstr>
      <vt:lpstr>Inheritance</vt:lpstr>
      <vt:lpstr>Inheritance</vt:lpstr>
      <vt:lpstr>Polymorphism</vt:lpstr>
      <vt:lpstr>Methods overriding and overloading</vt:lpstr>
      <vt:lpstr>Types of relationship</vt:lpstr>
      <vt:lpstr>Aggregation and composition (Has-A)</vt:lpstr>
      <vt:lpstr>Java variables</vt:lpstr>
      <vt:lpstr>Java Data Types</vt:lpstr>
      <vt:lpstr>Java type casting</vt:lpstr>
      <vt:lpstr>Control statements</vt:lpstr>
      <vt:lpstr>Java operators</vt:lpstr>
      <vt:lpstr>Java arrays</vt:lpstr>
      <vt:lpstr>Java collections</vt:lpstr>
      <vt:lpstr>List Interface</vt:lpstr>
      <vt:lpstr>ArrayList vs LinkedList</vt:lpstr>
      <vt:lpstr>Map interface</vt:lpstr>
      <vt:lpstr>HashMap</vt:lpstr>
      <vt:lpstr>Set interface</vt:lpstr>
      <vt:lpstr>Interface vs Abstract Class</vt:lpstr>
      <vt:lpstr>Abstract Class usage</vt:lpstr>
      <vt:lpstr>String in Java</vt:lpstr>
      <vt:lpstr>String in Java</vt:lpstr>
      <vt:lpstr>String vs StringBuffer(StringBuilder)</vt:lpstr>
      <vt:lpstr>Java memory management</vt:lpstr>
      <vt:lpstr>Garbage collector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Carcode Overview</dc:title>
  <dc:creator>Dzmitry Marchankau</dc:creator>
  <cp:lastModifiedBy>Dzmitry Marchankau</cp:lastModifiedBy>
  <cp:revision>57</cp:revision>
  <dcterms:modified xsi:type="dcterms:W3CDTF">2023-03-09T15:45:39Z</dcterms:modified>
</cp:coreProperties>
</file>